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79" r:id="rId6"/>
    <p:sldId id="280" r:id="rId7"/>
    <p:sldId id="281" r:id="rId8"/>
    <p:sldId id="282" r:id="rId9"/>
    <p:sldId id="259" r:id="rId10"/>
    <p:sldId id="260" r:id="rId11"/>
    <p:sldId id="261" r:id="rId12"/>
    <p:sldId id="263" r:id="rId13"/>
    <p:sldId id="283" r:id="rId14"/>
    <p:sldId id="264" r:id="rId15"/>
    <p:sldId id="265" r:id="rId16"/>
    <p:sldId id="268" r:id="rId17"/>
    <p:sldId id="267" r:id="rId18"/>
    <p:sldId id="266" r:id="rId19"/>
    <p:sldId id="269" r:id="rId20"/>
    <p:sldId id="271" r:id="rId21"/>
    <p:sldId id="284" r:id="rId22"/>
    <p:sldId id="285" r:id="rId23"/>
    <p:sldId id="286" r:id="rId24"/>
    <p:sldId id="270" r:id="rId25"/>
    <p:sldId id="277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A3D83E8-2D6B-4D64-B19E-02812B5DE930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C499EE9-A9F8-4496-911D-FDBFADDDB0C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9.7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Infinite Series:  </a:t>
            </a:r>
          </a:p>
          <a:p>
            <a:r>
              <a:rPr lang="en-US" dirty="0" smtClean="0"/>
              <a:t>“Maclaurin and Taylor Polynomials”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7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807361"/>
                <a:ext cx="7848600" cy="444103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Find the Maclaurin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u="sng" dirty="0" smtClean="0"/>
                  <a:t>Solution</a:t>
                </a:r>
              </a:p>
              <a:p>
                <a:r>
                  <a:rPr lang="en-US" dirty="0" smtClean="0"/>
                  <a:t>All derivatives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so f(0)=f’(0)=f’’(0)=f’’’(0)=…=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= f(0) = 1</a:t>
                </a:r>
              </a:p>
              <a:p>
                <a:r>
                  <a:rPr lang="en-US" dirty="0" smtClean="0"/>
                  <a:t>We already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&amp;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earlier (linear and quadratic approx.)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 x + </a:t>
                </a:r>
                <a:r>
                  <a:rPr lang="en-US" dirty="0" smtClean="0"/>
                  <a:t>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1+1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u="sng" dirty="0" smtClean="0"/>
                  <a:t>Cubic </a:t>
                </a:r>
                <a:r>
                  <a:rPr lang="en-US" u="sng" dirty="0"/>
                  <a:t>approximation</a:t>
                </a:r>
                <a:r>
                  <a:rPr lang="en-US" dirty="0"/>
                  <a:t>: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</a:p>
              <a:p>
                <a:pPr marL="0" indent="0">
                  <a:buNone/>
                </a:pPr>
                <a:r>
                  <a:rPr lang="en-US" dirty="0"/>
                  <a:t>	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1+1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u="sng" dirty="0" smtClean="0"/>
                  <a:t>General</a:t>
                </a:r>
                <a:r>
                  <a:rPr lang="en-US" dirty="0" smtClean="0"/>
                  <a:t>:  use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1+1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807361"/>
                <a:ext cx="7848600" cy="4441039"/>
              </a:xfrm>
              <a:blipFill rotWithShape="1">
                <a:blip r:embed="rId2"/>
                <a:stretch>
                  <a:fillRect l="-311"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2876550" cy="43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05400"/>
            <a:ext cx="3962400" cy="34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44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Example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809749"/>
                <a:ext cx="3871119" cy="43942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graphs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),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),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are all very good “matches”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near x=0 so they are good approximations near 0.</a:t>
                </a:r>
              </a:p>
              <a:p>
                <a:r>
                  <a:rPr lang="en-US" dirty="0" smtClean="0"/>
                  <a:t>The farther x is from 0, the less accurate these approximations become.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Usually, the higher the degree the Maclaurin polynomial, the larger the interval on which is provides a specified accuracy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809749"/>
                <a:ext cx="3871119" cy="4394201"/>
              </a:xfrm>
              <a:blipFill rotWithShape="1">
                <a:blip r:embed="rId2"/>
                <a:stretch>
                  <a:fillRect l="-787" r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73250"/>
            <a:ext cx="3562204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3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nth Maclaurin polynomials for sin x.</a:t>
            </a:r>
          </a:p>
          <a:p>
            <a:r>
              <a:rPr lang="en-US" u="sng" dirty="0" smtClean="0"/>
              <a:t>Solution:</a:t>
            </a:r>
          </a:p>
          <a:p>
            <a:r>
              <a:rPr lang="en-US" dirty="0" smtClean="0"/>
              <a:t>Start by finding several derivatives of sin x.</a:t>
            </a:r>
          </a:p>
          <a:p>
            <a:pPr lvl="1"/>
            <a:r>
              <a:rPr lang="en-US" dirty="0" smtClean="0"/>
              <a:t>f(x) = sin x			f(0) = sin 0 = 0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’(x) = cos x			f’(0) = cos 0 = 1</a:t>
            </a:r>
          </a:p>
          <a:p>
            <a:pPr lvl="1"/>
            <a:r>
              <a:rPr lang="en-US" dirty="0" smtClean="0"/>
              <a:t>f”(x) = -sin x			f”(0) = -sin 0 = 0</a:t>
            </a:r>
          </a:p>
          <a:p>
            <a:pPr lvl="1"/>
            <a:r>
              <a:rPr lang="en-US" dirty="0" smtClean="0"/>
              <a:t>f’’’(x) = -cos x			f’’’(0) = -cos 0 = -1</a:t>
            </a:r>
          </a:p>
          <a:p>
            <a:pPr lvl="1"/>
            <a:r>
              <a:rPr lang="en-US" dirty="0" smtClean="0"/>
              <a:t>f””(x) = sin x			f””(0) = sin 0 = 0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the pattern (0,1,0,-1) continues to repeat for further derivatives at 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7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125113" cy="924475"/>
          </a:xfrm>
        </p:spPr>
        <p:txBody>
          <a:bodyPr/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71600"/>
                <a:ext cx="7619999" cy="52030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Use</a:t>
                </a:r>
              </a:p>
              <a:p>
                <a:r>
                  <a:rPr lang="en-US" dirty="0" smtClean="0"/>
                  <a:t>The successive Maclaurin polynomials for sin x are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Because every even result is zero, each even-order Maclaurin polynomial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(x) is the same as the preceding odd-order Maclaurin polynomial </a:t>
                </a:r>
                <a:r>
                  <a:rPr lang="en-US" dirty="0" smtClean="0"/>
                  <a:t>and we can write a general nth polynomial accordingly.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3!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5!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7!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+ …+ 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/>
                  <a:t>	(k=0,1,2,…)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71600"/>
                <a:ext cx="7619999" cy="5203039"/>
              </a:xfrm>
              <a:blipFill rotWithShape="1">
                <a:blip r:embed="rId2"/>
                <a:stretch>
                  <a:fillRect l="-480" t="-5152" r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648200" cy="40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3852"/>
            <a:ext cx="2438400" cy="210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43851"/>
            <a:ext cx="4343400" cy="200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1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</a:t>
            </a:r>
            <a:r>
              <a:rPr lang="en-US" dirty="0"/>
              <a:t>of Example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2203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are interested, see the nth Maclaurin polynomials for cos x on page 652.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31" y="1676400"/>
            <a:ext cx="5715000" cy="422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11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182" y="0"/>
            <a:ext cx="7125113" cy="924475"/>
          </a:xfrm>
        </p:spPr>
        <p:txBody>
          <a:bodyPr/>
          <a:lstStyle/>
          <a:p>
            <a:r>
              <a:rPr lang="en-US" dirty="0" smtClean="0"/>
              <a:t>Taylor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4183" y="1219200"/>
                <a:ext cx="7125112" cy="4051437"/>
              </a:xfrm>
            </p:spPr>
            <p:txBody>
              <a:bodyPr/>
              <a:lstStyle/>
              <a:p>
                <a:r>
                  <a:rPr lang="en-US" dirty="0" smtClean="0"/>
                  <a:t>Until now, we have focused on approximating a function f in the vicinity of x = 0.</a:t>
                </a:r>
              </a:p>
              <a:p>
                <a:r>
                  <a:rPr lang="en-US" dirty="0" smtClean="0"/>
                  <a:t>Now we will consider the more general case of approximating f in the vicinity of an arbitrary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basic idea is the same as before; 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we want to find an nth-degree polynomial p such that its value and the values of its first n derivatives match those of 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The substitution computations are much like those on slide #6 and they result in: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4183" y="1219200"/>
                <a:ext cx="7125112" cy="4051437"/>
              </a:xfrm>
              <a:blipFill rotWithShape="1">
                <a:blip r:embed="rId2"/>
                <a:stretch>
                  <a:fillRect l="-513" t="-7218" r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1" y="4089400"/>
            <a:ext cx="9093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4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 Taylor (1685-1731)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Taylor </a:t>
            </a:r>
            <a:r>
              <a:rPr lang="en-US" dirty="0"/>
              <a:t>polynomials are named after the </a:t>
            </a:r>
            <a:r>
              <a:rPr lang="en-US" dirty="0" smtClean="0"/>
              <a:t>English </a:t>
            </a:r>
            <a:r>
              <a:rPr lang="en-US" dirty="0"/>
              <a:t>mathematician </a:t>
            </a:r>
            <a:r>
              <a:rPr lang="en-US" dirty="0" smtClean="0"/>
              <a:t>Brook Taylor who claims to have worked/conversed with Isaac Newton on planetary motion and Halley’s comet regarding roots of polynomials.</a:t>
            </a:r>
          </a:p>
          <a:p>
            <a:r>
              <a:rPr lang="en-US" dirty="0" smtClean="0"/>
              <a:t>Supposedly, his writing style was hard to understand and did not receive credit for many of his innovations on a wide range of subjects – magnetism, capillary action, thermometers, perspective, and calculus.</a:t>
            </a:r>
          </a:p>
          <a:p>
            <a:r>
              <a:rPr lang="en-US" dirty="0" smtClean="0"/>
              <a:t>See more information on page 653.</a:t>
            </a:r>
          </a:p>
          <a:p>
            <a:r>
              <a:rPr lang="en-US" dirty="0" smtClean="0"/>
              <a:t>Remember, Maclaurin series came later and they are a more specific case of Taylor series.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07361"/>
                <a:ext cx="7448755" cy="4051437"/>
              </a:xfrm>
            </p:spPr>
            <p:txBody>
              <a:bodyPr/>
              <a:lstStyle/>
              <a:p>
                <a:r>
                  <a:rPr lang="en-US" dirty="0" smtClean="0"/>
                  <a:t>Find the first four Taylor polynomials for ln x about x = 2.</a:t>
                </a:r>
              </a:p>
              <a:p>
                <a:r>
                  <a:rPr lang="en-US" u="sng" dirty="0" smtClean="0"/>
                  <a:t>Solution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Let f(x) = ln x 			f(2) = ln 2</a:t>
                </a:r>
              </a:p>
              <a:p>
                <a:r>
                  <a:rPr lang="en-US" dirty="0" smtClean="0"/>
                  <a:t>Find the first three derivatives.</a:t>
                </a:r>
              </a:p>
              <a:p>
                <a:pPr lvl="1"/>
                <a:r>
                  <a:rPr lang="en-US" dirty="0" smtClean="0"/>
                  <a:t>f’(x)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				f’(2)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f”(x)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			f”(2) 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f’’’(x)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				f’’’(2)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07361"/>
                <a:ext cx="7448755" cy="4051437"/>
              </a:xfrm>
              <a:blipFill rotWithShape="1">
                <a:blip r:embed="rId2"/>
                <a:stretch>
                  <a:fillRect l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978075" y="32004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52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07361"/>
                <a:ext cx="8229599" cy="4051437"/>
              </a:xfrm>
            </p:spPr>
            <p:txBody>
              <a:bodyPr/>
              <a:lstStyle/>
              <a:p>
                <a:r>
                  <a:rPr lang="en-US" dirty="0" smtClean="0"/>
                  <a:t>Use													combined with the results from the previous slide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 to get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07361"/>
                <a:ext cx="8229599" cy="4051437"/>
              </a:xfrm>
              <a:blipFill rotWithShape="1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600200"/>
            <a:ext cx="5372100" cy="96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" y="3276599"/>
            <a:ext cx="9125639" cy="310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93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Sigma Notation for Taylor and Maclaurin Polynomials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07361"/>
                <a:ext cx="7772400" cy="451723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may need to express			 								in sigma notation.</a:t>
                </a:r>
              </a:p>
              <a:p>
                <a:r>
                  <a:rPr lang="en-US" dirty="0" smtClean="0"/>
                  <a:t>To do this, we use the notation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denote the kth derivative of f at 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“no derivative” = original function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=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This gives the </a:t>
                </a:r>
                <a:r>
                  <a:rPr lang="en-US" u="sng" dirty="0" smtClean="0"/>
                  <a:t>Taylor polynomial</a:t>
                </a:r>
                <a:r>
                  <a:rPr lang="en-US" dirty="0" smtClean="0"/>
                  <a:t> 	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x</m:t>
                          </m:r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"(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particular, we can get the </a:t>
                </a:r>
                <a:r>
                  <a:rPr lang="en-US" u="sng" dirty="0" smtClean="0"/>
                  <a:t>Maclaurin polynomial</a:t>
                </a:r>
                <a:r>
                  <a:rPr lang="en-US" dirty="0" smtClean="0"/>
                  <a:t> for f(x) as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(0</m:t>
                    </m:r>
                    <m:r>
                      <a:rPr lang="en-US">
                        <a:latin typeface="Cambria Math"/>
                      </a:rPr>
                      <m:t>)+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"(0)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07361"/>
                <a:ext cx="7772400" cy="4517239"/>
              </a:xfrm>
              <a:blipFill rotWithShape="1">
                <a:blip r:embed="rId2"/>
                <a:stretch>
                  <a:fillRect l="-392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43972"/>
            <a:ext cx="5105400" cy="91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726654" cy="4051437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25113" cy="92447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990600"/>
                <a:ext cx="8229600" cy="556260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Find the nth Maclaurin polynomial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and express it in sigma notation.</a:t>
                </a:r>
              </a:p>
              <a:p>
                <a:r>
                  <a:rPr lang="en-US" u="sng" dirty="0" smtClean="0"/>
                  <a:t>Solution:</a:t>
                </a:r>
              </a:p>
              <a:p>
                <a:r>
                  <a:rPr lang="en-US" dirty="0" smtClean="0"/>
                  <a:t>Let 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				f(0) = 1 = 0!</a:t>
                </a:r>
              </a:p>
              <a:p>
                <a:r>
                  <a:rPr lang="en-US" dirty="0" smtClean="0"/>
                  <a:t>Find the first k derivatives at x = 0.</a:t>
                </a:r>
              </a:p>
              <a:p>
                <a:pPr lvl="1"/>
                <a:r>
                  <a:rPr lang="en-US" dirty="0"/>
                  <a:t>f’(x)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				</a:t>
                </a:r>
                <a:r>
                  <a:rPr lang="en-US" dirty="0" smtClean="0"/>
                  <a:t>f’(0)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1=1!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f”(x)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			</a:t>
                </a:r>
                <a:r>
                  <a:rPr lang="en-US" dirty="0" smtClean="0"/>
                  <a:t>	f”(0) = 2 = 2!</a:t>
                </a:r>
                <a:endParaRPr lang="en-US" dirty="0"/>
              </a:p>
              <a:p>
                <a:pPr lvl="1"/>
                <a:r>
                  <a:rPr lang="en-US" dirty="0"/>
                  <a:t>f’’’(x)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3∗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				f</a:t>
                </a:r>
                <a:r>
                  <a:rPr lang="en-US" dirty="0" smtClean="0"/>
                  <a:t>’’’(0)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3!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””(x)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4∗</m:t>
                        </m:r>
                        <m:r>
                          <a:rPr lang="en-US" i="1">
                            <a:latin typeface="Cambria Math"/>
                          </a:rPr>
                          <m:t>3∗2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				f””(0) = 4!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and so 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		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(</a:t>
                </a:r>
                <a:r>
                  <a:rPr lang="en-US" dirty="0" smtClean="0"/>
                  <a:t>0) = k!</a:t>
                </a:r>
              </a:p>
              <a:p>
                <a:r>
                  <a:rPr lang="en-US" u="sng" dirty="0" smtClean="0"/>
                  <a:t>Substitute</a:t>
                </a:r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(0</m:t>
                    </m:r>
                    <m:r>
                      <a:rPr lang="en-US">
                        <a:latin typeface="Cambria Math"/>
                      </a:rPr>
                      <m:t>)+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0)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"(0)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from the previous slide.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=1+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 </m:t>
                        </m:r>
                      </m:e>
                    </m:nary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…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		(n = 0, 1, 2, …)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90600"/>
                <a:ext cx="8229600" cy="5562601"/>
              </a:xfrm>
              <a:blipFill rotWithShape="1">
                <a:blip r:embed="rId2"/>
                <a:stretch>
                  <a:fillRect l="-222" b="-8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971800" y="22098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3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5724"/>
            <a:ext cx="8763000" cy="924475"/>
          </a:xfrm>
        </p:spPr>
        <p:txBody>
          <a:bodyPr/>
          <a:lstStyle/>
          <a:p>
            <a:r>
              <a:rPr lang="en-US" dirty="0" smtClean="0"/>
              <a:t>Sigma Notation for a Taylor Polynomial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07361"/>
            <a:ext cx="7372555" cy="4051437"/>
          </a:xfrm>
        </p:spPr>
        <p:txBody>
          <a:bodyPr/>
          <a:lstStyle/>
          <a:p>
            <a:r>
              <a:rPr lang="en-US" dirty="0" smtClean="0"/>
              <a:t>The computations and substitutions are similar to those in the previous example except you use the more general form													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 example 6 on page 655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5334000" cy="9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92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nTH Remainder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676400"/>
                <a:ext cx="7125112" cy="49529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It will be convenient to have a notation for the error in the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≈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we will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(the nth remainder) denote the difference between f(x) and its nth Taylor polynomial.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= f(x)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original function – Taylor polynomial</a:t>
                </a:r>
              </a:p>
              <a:p>
                <a:r>
                  <a:rPr lang="en-US" dirty="0" smtClean="0"/>
                  <a:t>This can be rewritten as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which is called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Taylor’s formula with remainder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676400"/>
                <a:ext cx="7125112" cy="4952999"/>
              </a:xfrm>
              <a:blipFill rotWithShape="1">
                <a:blip r:embed="rId2"/>
                <a:stretch>
                  <a:fillRect l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925171" y="3962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505200" y="3938195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882" y="4893833"/>
            <a:ext cx="7696200" cy="1204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83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75724"/>
                <a:ext cx="8305800" cy="924475"/>
              </a:xfrm>
            </p:spPr>
            <p:txBody>
              <a:bodyPr/>
              <a:lstStyle/>
              <a:p>
                <a:r>
                  <a:rPr lang="en-US" sz="2800" dirty="0" smtClean="0"/>
                  <a:t>Accuracy of the Approximation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≈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75724"/>
                <a:ext cx="8305800" cy="924475"/>
              </a:xfrm>
              <a:blipFill rotWithShape="1">
                <a:blip r:embed="rId2"/>
                <a:stretch>
                  <a:fillRect l="-1467" t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838200"/>
                <a:ext cx="7125112" cy="5715001"/>
              </a:xfrm>
            </p:spPr>
            <p:txBody>
              <a:bodyPr/>
              <a:lstStyle/>
              <a:p>
                <a:r>
                  <a:rPr lang="en-US" dirty="0" smtClean="0"/>
                  <a:t>Finding a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gives an indication of the accuracy of the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≈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you are interested, there is a proof on pages A41-42.</a:t>
                </a:r>
              </a:p>
              <a:p>
                <a:r>
                  <a:rPr lang="en-US" dirty="0" smtClean="0"/>
                  <a:t>This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is called the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Lagrange error bound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838200"/>
                <a:ext cx="7125112" cy="5715001"/>
              </a:xfrm>
              <a:blipFill rotWithShape="1">
                <a:blip r:embed="rId3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5" y="2438400"/>
            <a:ext cx="8051800" cy="239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413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given accuracy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07361"/>
                <a:ext cx="7772400" cy="40514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Use an nth Maclaurin polynomial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to approximate e to five decimal place accuracy.</a:t>
                </a:r>
              </a:p>
              <a:p>
                <a:r>
                  <a:rPr lang="en-US" u="sng" dirty="0" smtClean="0"/>
                  <a:t>Solution:</a:t>
                </a:r>
              </a:p>
              <a:p>
                <a:r>
                  <a:rPr lang="en-US" dirty="0" smtClean="0"/>
                  <a:t>All derivatives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On slide #10, we found the nth Maclaurin polynomial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1+1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This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 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1+1+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Five decimal place accuracy means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.000005</m:t>
                    </m:r>
                  </m:oMath>
                </a14:m>
                <a:r>
                  <a:rPr lang="en-US" dirty="0" smtClean="0"/>
                  <a:t> or less of an </a:t>
                </a:r>
                <a:r>
                  <a:rPr lang="en-US" dirty="0"/>
                  <a:t>error:		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.000005</a:t>
                </a:r>
              </a:p>
              <a:p>
                <a:r>
                  <a:rPr lang="en-US" dirty="0" smtClean="0"/>
                  <a:t>To achieve this, use the Remainder Estimation Theorem with f(x)=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x =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on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[0,1]</m:t>
                    </m:r>
                  </m:oMath>
                </a14:m>
                <a:r>
                  <a:rPr lang="en-US" dirty="0" smtClean="0"/>
                  <a:t> for the exponent.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07361"/>
                <a:ext cx="7772400" cy="4051437"/>
              </a:xfrm>
              <a:blipFill rotWithShape="1">
                <a:blip r:embed="rId2"/>
                <a:stretch>
                  <a:fillRect l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81" y="5867400"/>
            <a:ext cx="3733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206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25113" cy="924475"/>
          </a:xfrm>
        </p:spPr>
        <p:txBody>
          <a:bodyPr/>
          <a:lstStyle/>
          <a:p>
            <a:r>
              <a:rPr lang="en-US" dirty="0"/>
              <a:t>Example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1"/>
                <a:ext cx="8534400" cy="5867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          	  		gives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num>
                      <m:den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!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∗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1−0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𝑀</m:t>
                        </m:r>
                      </m:num>
                      <m:den>
                        <m:d>
                          <m:d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!</m:t>
                        </m:r>
                      </m:den>
                    </m:f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 is an upper bound of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for x in the interval [0,1].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is an increasing function, so its maximum value on the interval [0,1] occurs at x =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on this </a:t>
                </a:r>
                <a:r>
                  <a:rPr lang="en-US" dirty="0" smtClean="0"/>
                  <a:t>interval which makes M = e for this problem.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≤ 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𝑒</m:t>
                        </m:r>
                      </m:num>
                      <m:den>
                        <m:d>
                          <m:d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!</m:t>
                        </m:r>
                      </m:den>
                    </m:f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Since e is what we are trying to approximate, it is not very helpful to have e in the problem.</a:t>
                </a:r>
              </a:p>
              <a:p>
                <a:r>
                  <a:rPr lang="en-US" dirty="0" smtClean="0"/>
                  <a:t>e&lt;3 which is less accurate but easier to deal with.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≤ 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d>
                          <m:d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!</m:t>
                        </m:r>
                      </m:den>
                    </m:f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 smtClean="0">
                    <a:ea typeface="Cambria Math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d>
                          <m:d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!</m:t>
                        </m:r>
                      </m:den>
                    </m:f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.000005</m:t>
                    </m:r>
                  </m:oMath>
                </a14:m>
                <a:r>
                  <a:rPr lang="en-US" dirty="0" smtClean="0"/>
                  <a:t>			(n+1)!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600,000</a:t>
                </a:r>
              </a:p>
              <a:p>
                <a:r>
                  <a:rPr lang="en-US" dirty="0" smtClean="0"/>
                  <a:t>9!=362,880 which is the smallest value of n that gives the required accuracy since 10!=3,628,800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 </m:t>
                        </m:r>
                      </m:e>
                    </m:nary>
                    <m:r>
                      <a:rPr lang="en-US" i="1" dirty="0" smtClean="0">
                        <a:latin typeface="Cambria Math"/>
                      </a:rPr>
                      <m:t>1+1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/>
                  <a:t> gives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1+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											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2.71828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1"/>
                <a:ext cx="8534400" cy="5867400"/>
              </a:xfrm>
              <a:blipFill rotWithShape="1">
                <a:blip r:embed="rId2"/>
                <a:stretch>
                  <a:fillRect l="-357" t="-1143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2261"/>
            <a:ext cx="2438400" cy="48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381922" y="4610548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81600" y="461503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25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Accuracy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07361"/>
                <a:ext cx="8001000" cy="474583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 the Remainder Estimation Theorem to find an interval containing x=0 throughout which f(x)=cos x can be approximated by p(x) = 1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US" dirty="0" smtClean="0"/>
                  <a:t>) to three decimal-place accuracy.</a:t>
                </a:r>
              </a:p>
              <a:p>
                <a:r>
                  <a:rPr lang="en-US" dirty="0" smtClean="0"/>
                  <a:t>Solution:</a:t>
                </a:r>
              </a:p>
              <a:p>
                <a:pPr lvl="1"/>
                <a:r>
                  <a:rPr lang="en-US" dirty="0" smtClean="0"/>
                  <a:t>f must be differentiable n+1 times on an interval containing the number x=0 according to the theorem and cos x is differentiable everywhere.</a:t>
                </a:r>
              </a:p>
              <a:p>
                <a:pPr lvl="1"/>
                <a:r>
                  <a:rPr lang="en-US" dirty="0" smtClean="0"/>
                  <a:t>Similar to f(x)=sin x on slides #12-13, p(x) is both the second and third </a:t>
                </a:r>
                <a:r>
                  <a:rPr lang="en-US" dirty="0" err="1" smtClean="0"/>
                  <a:t>Maclaurin</a:t>
                </a:r>
                <a:r>
                  <a:rPr lang="en-US" dirty="0" smtClean="0"/>
                  <a:t> polynomial for cos x.</a:t>
                </a:r>
              </a:p>
              <a:p>
                <a:pPr lvl="1"/>
                <a:r>
                  <a:rPr lang="en-US" dirty="0" smtClean="0"/>
                  <a:t>When this happens you want to choose the degree of n of the polynomial to be as large as possible, so we will take n=3.</a:t>
                </a:r>
              </a:p>
              <a:p>
                <a:pPr lvl="1"/>
                <a:r>
                  <a:rPr lang="en-US" dirty="0" smtClean="0"/>
                  <a:t>Therefore, we need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/>
                  <a:t> .</a:t>
                </a:r>
                <a:r>
                  <a:rPr lang="en-US" dirty="0" smtClean="0"/>
                  <a:t>0005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07361"/>
                <a:ext cx="8001000" cy="4745839"/>
              </a:xfrm>
              <a:blipFill rotWithShape="1">
                <a:blip r:embed="rId2"/>
                <a:stretch>
                  <a:fillRect l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729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1000" y="1809749"/>
                <a:ext cx="5181600" cy="4438651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pPr marL="285750" lvl="1"/>
                <a:r>
                  <a:rPr lang="en-US" dirty="0" smtClean="0"/>
                  <a:t>This </a:t>
                </a:r>
                <a:r>
                  <a:rPr lang="en-US" dirty="0"/>
                  <a:t>gives us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≤  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𝑀</m:t>
                        </m:r>
                      </m:num>
                      <m:den>
                        <m:d>
                          <m:d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!</m:t>
                        </m:r>
                      </m:den>
                    </m:f>
                    <m:r>
                      <a:rPr lang="en-US" i="1" dirty="0">
                        <a:latin typeface="Cambria Math"/>
                        <a:ea typeface="Cambria Math"/>
                      </a:rPr>
                      <m:t> 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i="1" dirty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24</m:t>
                        </m:r>
                      </m:den>
                    </m:f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where M is an upper bound for </a:t>
                </a:r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342900" lvl="1" indent="-342900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dirty="0" smtClean="0">
                        <a:ea typeface="Cambria Math"/>
                      </a:rPr>
                      <m:t>≤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1 </m:t>
                    </m:r>
                  </m:oMath>
                </a14:m>
                <a:r>
                  <a:rPr lang="en-US" dirty="0" smtClean="0"/>
                  <a:t>for every real number x, we can take M=1 as that upper bound.</a:t>
                </a:r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dirty="0" smtClean="0"/>
                  <a:t>			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24</m:t>
                        </m:r>
                      </m:den>
                    </m:f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.0005</m:t>
                    </m:r>
                  </m:oMath>
                </a14:m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.3309</m:t>
                    </m:r>
                  </m:oMath>
                </a14:m>
                <a:endParaRPr lang="en-US" dirty="0" smtClean="0"/>
              </a:p>
              <a:p>
                <a:pPr marL="285750" lvl="1"/>
                <a:r>
                  <a:rPr lang="en-US" dirty="0" smtClean="0"/>
                  <a:t>This tells us that one interval is </a:t>
                </a:r>
              </a:p>
              <a:p>
                <a:pPr marL="0" lvl="1" indent="0">
                  <a:buNone/>
                </a:pPr>
                <a:r>
                  <a:rPr lang="en-US" dirty="0" smtClean="0"/>
                  <a:t>[-.3309,.3309] which we can check by </a:t>
                </a:r>
              </a:p>
              <a:p>
                <a:pPr marL="0" lvl="1" indent="0">
                  <a:buNone/>
                </a:pPr>
                <a:r>
                  <a:rPr lang="en-US" dirty="0" smtClean="0"/>
                  <a:t>graphing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 smtClean="0"/>
                  <a:t>original </a:t>
                </a:r>
                <a:r>
                  <a:rPr lang="en-US" dirty="0"/>
                  <a:t>function – Taylor </a:t>
                </a:r>
                <a:r>
                  <a:rPr lang="en-US" dirty="0" smtClean="0"/>
                  <a:t>polynomial</a:t>
                </a:r>
              </a:p>
              <a:p>
                <a:pPr marL="342900" lvl="1" indent="-342900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809749"/>
                <a:ext cx="5181600" cy="4438651"/>
              </a:xfrm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019800" y="4267199"/>
            <a:ext cx="2112722" cy="1593851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86000" y="3775037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65729" y="532217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552700" y="536027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855097"/>
            <a:ext cx="4152900" cy="299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92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to Race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884632"/>
            <a:ext cx="7124700" cy="38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24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local linear approximation, the tangent line to the graph of a function is used to obtain a linear approximation of the function near the point of tangency.</a:t>
            </a:r>
          </a:p>
          <a:p>
            <a:endParaRPr lang="en-US" dirty="0" smtClean="0"/>
          </a:p>
          <a:p>
            <a:r>
              <a:rPr lang="en-US" dirty="0" smtClean="0"/>
              <a:t>In this section, we will consider </a:t>
            </a:r>
            <a:r>
              <a:rPr lang="en-US" dirty="0" smtClean="0">
                <a:solidFill>
                  <a:srgbClr val="00B0F0"/>
                </a:solidFill>
              </a:rPr>
              <a:t>how one might improve on the accuracy of local linear approximations by using higher-order polynomials as approximating functions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will also investigate the </a:t>
            </a:r>
            <a:r>
              <a:rPr lang="en-US" dirty="0" smtClean="0">
                <a:solidFill>
                  <a:srgbClr val="00B0F0"/>
                </a:solidFill>
              </a:rPr>
              <a:t>error</a:t>
            </a:r>
            <a:r>
              <a:rPr lang="en-US" dirty="0" smtClean="0"/>
              <a:t> associated with such approximations.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1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125113" cy="924475"/>
          </a:xfrm>
        </p:spPr>
        <p:txBody>
          <a:bodyPr/>
          <a:lstStyle/>
          <a:p>
            <a:r>
              <a:rPr lang="en-US" dirty="0" smtClean="0"/>
              <a:t>Local Linear Approximations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7448755" cy="405143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Remember from Section 3.5 that the local linear approximation of a function 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′(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	or more simply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and move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This is a polynomial with degree 1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the graph of a function f has a pronounced “bend”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then we can expect that the accuracy of the local linear approximation of 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will decrease rapidly as we progress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7448755" cy="4051437"/>
              </a:xfrm>
              <a:blipFill rotWithShape="1">
                <a:blip r:embed="rId2"/>
                <a:stretch>
                  <a:fillRect l="-409" t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3200400" cy="21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205"/>
            <a:ext cx="7125113" cy="924475"/>
          </a:xfrm>
        </p:spPr>
        <p:txBody>
          <a:bodyPr/>
          <a:lstStyle/>
          <a:p>
            <a:r>
              <a:rPr lang="en-US" dirty="0" smtClean="0"/>
              <a:t>Local Quadratic Approximations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19200"/>
                <a:ext cx="7125112" cy="4051437"/>
              </a:xfrm>
            </p:spPr>
            <p:txBody>
              <a:bodyPr/>
              <a:lstStyle/>
              <a:p>
                <a:r>
                  <a:rPr lang="en-US" dirty="0" smtClean="0"/>
                  <a:t>One way to deal with this problem is to approximate the function 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by a polynomial p of degree 2.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want to find a polynomial so that the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value of the function p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(point) and the values of its first two derivatives (slope and concavity)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match those of the original function 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to make it a good “match” </a:t>
                </a:r>
                <a:r>
                  <a:rPr lang="en-US" dirty="0" smtClean="0"/>
                  <a:t>for making approximations since it will remain close to the graph of f over a larger interval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than the linear approximation.</a:t>
                </a:r>
              </a:p>
              <a:p>
                <a:endParaRPr lang="en-US" dirty="0">
                  <a:solidFill>
                    <a:srgbClr val="92D050"/>
                  </a:solidFill>
                </a:endParaRPr>
              </a:p>
              <a:p>
                <a:endParaRPr lang="en-US" dirty="0" smtClean="0">
                  <a:solidFill>
                    <a:srgbClr val="92D050"/>
                  </a:solidFill>
                </a:endParaRPr>
              </a:p>
              <a:p>
                <a:endParaRPr lang="en-US" dirty="0" smtClean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19200"/>
                <a:ext cx="7125112" cy="4051437"/>
              </a:xfrm>
              <a:blipFill rotWithShape="1">
                <a:blip r:embed="rId2"/>
                <a:stretch>
                  <a:fillRect l="-428" t="-3910" r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7215"/>
            <a:ext cx="3486150" cy="28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36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24475"/>
          </a:xfrm>
        </p:spPr>
        <p:txBody>
          <a:bodyPr/>
          <a:lstStyle/>
          <a:p>
            <a:r>
              <a:rPr lang="en-US" sz="2600" dirty="0" smtClean="0"/>
              <a:t>Substitution for Local Quadratic Approximation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7620000" cy="53974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general formula for a local quadratic approximation f at x = 0 comes from y=ax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+bx+c: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)≈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			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Remembering the requirements from the previous slide will help perform the substitutions necessary to find this approximation.</a:t>
                </a:r>
              </a:p>
              <a:p>
                <a:pPr lvl="1"/>
                <a:r>
                  <a:rPr lang="en-US" dirty="0">
                    <a:solidFill>
                      <a:srgbClr val="00B0F0"/>
                    </a:solidFill>
                  </a:rPr>
                  <a:t>value of the function p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(point)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must match the original function 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:  p(0) = f(0)</a:t>
                </a:r>
              </a:p>
              <a:p>
                <a:pPr lvl="1"/>
                <a:r>
                  <a:rPr lang="en-US" dirty="0" smtClean="0">
                    <a:solidFill>
                      <a:srgbClr val="00B0F0"/>
                    </a:solidFill>
                  </a:rPr>
                  <a:t>values </a:t>
                </a:r>
                <a:r>
                  <a:rPr lang="en-US" dirty="0">
                    <a:solidFill>
                      <a:srgbClr val="00B0F0"/>
                    </a:solidFill>
                  </a:rPr>
                  <a:t>of its first two derivatives (slope and concavity)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must </a:t>
                </a:r>
                <a:r>
                  <a:rPr lang="en-US" dirty="0">
                    <a:solidFill>
                      <a:srgbClr val="00B0F0"/>
                    </a:solidFill>
                  </a:rPr>
                  <a:t>match those of the original function 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to make it a good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fit: p’(0) = f’(0) and p’’(0) = f’’(0)</a:t>
                </a:r>
              </a:p>
              <a:p>
                <a:r>
                  <a:rPr lang="en-US" dirty="0" smtClean="0"/>
                  <a:t>Substitution</a:t>
                </a:r>
              </a:p>
              <a:p>
                <a:pPr lvl="1"/>
                <a:r>
                  <a:rPr lang="en-US" dirty="0"/>
                  <a:t>p(0)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0+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		means p(0) = f(0)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p’(0)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		</a:t>
                </a:r>
                <a:r>
                  <a:rPr lang="en-US" dirty="0" smtClean="0"/>
                  <a:t>	means </a:t>
                </a:r>
                <a:r>
                  <a:rPr lang="en-US" dirty="0"/>
                  <a:t>p’(0) = f’(0)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p””(0) 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			</a:t>
                </a:r>
                <a:r>
                  <a:rPr lang="en-US" dirty="0" smtClean="0"/>
                  <a:t>	means </a:t>
                </a:r>
                <a:r>
                  <a:rPr lang="en-US" dirty="0"/>
                  <a:t>p’’(0) = f’’(0) 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			</a:t>
                </a:r>
                <a:r>
                  <a:rPr lang="en-US" dirty="0" smtClean="0"/>
                  <a:t>		and </a:t>
                </a:r>
                <a:r>
                  <a:rPr lang="en-US" dirty="0"/>
                  <a:t>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’’(0)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Therefore,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)≈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7620000" cy="5397499"/>
              </a:xfrm>
              <a:blipFill rotWithShape="1">
                <a:blip r:embed="rId2"/>
                <a:stretch>
                  <a:fillRect l="-320" r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229100" y="1981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15000"/>
            <a:ext cx="3670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53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95400"/>
                <a:ext cx="7372555" cy="4410998"/>
              </a:xfrm>
            </p:spPr>
            <p:txBody>
              <a:bodyPr/>
              <a:lstStyle/>
              <a:p>
                <a:r>
                  <a:rPr lang="en-US" dirty="0" smtClean="0"/>
                  <a:t>Find the local linear and quadratic approximations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at x = 0 and </a:t>
                </a:r>
                <a:r>
                  <a:rPr lang="en-US" dirty="0"/>
                  <a:t>graph 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along with the two approximations.</a:t>
                </a:r>
              </a:p>
              <a:p>
                <a:r>
                  <a:rPr lang="en-US" u="sng" dirty="0" smtClean="0"/>
                  <a:t>Solution</a:t>
                </a:r>
              </a:p>
              <a:p>
                <a:r>
                  <a:rPr lang="en-US" dirty="0" smtClean="0"/>
                  <a:t>f’(x)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	and 	f’’(x)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	so f(0)=f’(0)=f’’(0)=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=1</a:t>
                </a:r>
              </a:p>
              <a:p>
                <a:r>
                  <a:rPr lang="en-US" u="sng" dirty="0" smtClean="0"/>
                  <a:t>Linear approximation</a:t>
                </a:r>
                <a:r>
                  <a:rPr lang="en-US" dirty="0" smtClean="0"/>
                  <a:t>: y = mx + b = 1x + 1 = x + 1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u="sng" dirty="0" smtClean="0"/>
                  <a:t>Quadratic approximation</a:t>
                </a:r>
                <a:r>
                  <a:rPr lang="en-US" dirty="0" smtClean="0"/>
                  <a:t>: use y =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  y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1+1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As expected, the quadratic approximation is more accurate than the local linear approximation (see graph).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95400"/>
                <a:ext cx="7372555" cy="4410998"/>
              </a:xfrm>
              <a:blipFill rotWithShape="1">
                <a:blip r:embed="rId2"/>
                <a:stretch>
                  <a:fillRect l="-414" r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32499"/>
            <a:ext cx="23151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12" y="5105400"/>
            <a:ext cx="2100664" cy="172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Maclaurin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45839"/>
          </a:xfrm>
        </p:spPr>
        <p:txBody>
          <a:bodyPr>
            <a:normAutofit/>
          </a:bodyPr>
          <a:lstStyle/>
          <a:p>
            <a:r>
              <a:rPr lang="en-US" dirty="0" smtClean="0"/>
              <a:t>Since the quadratic approximation was better than the local linear approximation, might a cubic or quartic (degree 4) approximation be better yet?</a:t>
            </a:r>
          </a:p>
          <a:p>
            <a:r>
              <a:rPr lang="en-US" dirty="0" smtClean="0"/>
              <a:t>To find out, we must extend our work on quadratics to a more general idea for higher degree polynomial approximations.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 substitution work similar to that we did for quadratics on page 650 for higher degree polynomials.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657600"/>
            <a:ext cx="9093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1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Colin Maclaurin (1698-1746)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Maclaurin polynomials are named after the Scottish mathematician Colin Maclaurin who received his Master’s degree and started teaching college math at the age of 17.  </a:t>
                </a:r>
                <a:endParaRPr lang="en-US" dirty="0"/>
              </a:p>
              <a:p>
                <a:r>
                  <a:rPr lang="en-US" dirty="0" smtClean="0"/>
                  <a:t>He worked to defend Isaac Newton’s methods and ideas and create some of his own.</a:t>
                </a:r>
              </a:p>
              <a:p>
                <a:r>
                  <a:rPr lang="en-US" dirty="0" smtClean="0"/>
                  <a:t>He also contributed to astronomy, actuarial sciences, mapping, etc.</a:t>
                </a:r>
              </a:p>
              <a:p>
                <a:r>
                  <a:rPr lang="en-US" dirty="0" smtClean="0"/>
                  <a:t>See more info on page 649</a:t>
                </a:r>
              </a:p>
              <a:p>
                <a:r>
                  <a:rPr lang="en-US" dirty="0" smtClean="0"/>
                  <a:t>NOTE: 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The Maclaurin polynomials are the special cases of the Taylor polynomials (see later slides)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=0.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599543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982</TotalTime>
  <Words>1516</Words>
  <Application>Microsoft Office PowerPoint</Application>
  <PresentationFormat>On-screen Show (4:3)</PresentationFormat>
  <Paragraphs>222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Autumn</vt:lpstr>
      <vt:lpstr>Section 9.7</vt:lpstr>
      <vt:lpstr>All graphics are attributed to:</vt:lpstr>
      <vt:lpstr>Introduction</vt:lpstr>
      <vt:lpstr>Local Linear Approximations</vt:lpstr>
      <vt:lpstr>Local Quadratic Approximations</vt:lpstr>
      <vt:lpstr>Substitution for Local Quadratic Approximation</vt:lpstr>
      <vt:lpstr>Example</vt:lpstr>
      <vt:lpstr>Maclaurin Polynomials</vt:lpstr>
      <vt:lpstr>Colin Maclaurin (1698-1746)</vt:lpstr>
      <vt:lpstr>Example</vt:lpstr>
      <vt:lpstr>Analysis of Example Results</vt:lpstr>
      <vt:lpstr>Example</vt:lpstr>
      <vt:lpstr>Example continued</vt:lpstr>
      <vt:lpstr>Graph of Example Results</vt:lpstr>
      <vt:lpstr>Taylor Polynomials</vt:lpstr>
      <vt:lpstr>Brook Taylor (1685-1731)</vt:lpstr>
      <vt:lpstr>Example</vt:lpstr>
      <vt:lpstr>Example continued</vt:lpstr>
      <vt:lpstr>Sigma Notation for Taylor and Maclaurin Polynomials</vt:lpstr>
      <vt:lpstr>Example</vt:lpstr>
      <vt:lpstr>Sigma Notation for a Taylor Polynomial</vt:lpstr>
      <vt:lpstr>The nTH Remainder</vt:lpstr>
      <vt:lpstr>Accuracy of the Approximation f(x)≈ p_n (x) </vt:lpstr>
      <vt:lpstr>Example given accuracy</vt:lpstr>
      <vt:lpstr>Example continued</vt:lpstr>
      <vt:lpstr>Another Accuracy Example</vt:lpstr>
      <vt:lpstr>Example continued</vt:lpstr>
      <vt:lpstr>Getting Ready to Race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9.7</dc:title>
  <dc:creator>Lewis, Deborah</dc:creator>
  <cp:lastModifiedBy>Lewis, Deborah</cp:lastModifiedBy>
  <cp:revision>41</cp:revision>
  <dcterms:created xsi:type="dcterms:W3CDTF">2014-10-24T19:14:52Z</dcterms:created>
  <dcterms:modified xsi:type="dcterms:W3CDTF">2015-01-27T19:59:07Z</dcterms:modified>
</cp:coreProperties>
</file>